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5" r:id="rId6"/>
    <p:sldId id="263" r:id="rId7"/>
    <p:sldId id="264" r:id="rId8"/>
    <p:sldId id="288" r:id="rId9"/>
    <p:sldId id="289" r:id="rId10"/>
    <p:sldId id="291" r:id="rId11"/>
    <p:sldId id="296" r:id="rId12"/>
    <p:sldId id="265" r:id="rId13"/>
    <p:sldId id="298" r:id="rId14"/>
    <p:sldId id="302" r:id="rId15"/>
    <p:sldId id="267" r:id="rId16"/>
    <p:sldId id="272" r:id="rId17"/>
    <p:sldId id="315" r:id="rId18"/>
    <p:sldId id="303" r:id="rId19"/>
    <p:sldId id="314" r:id="rId20"/>
    <p:sldId id="274" r:id="rId21"/>
    <p:sldId id="306" r:id="rId22"/>
    <p:sldId id="278" r:id="rId23"/>
    <p:sldId id="307" r:id="rId24"/>
    <p:sldId id="308" r:id="rId25"/>
    <p:sldId id="277" r:id="rId26"/>
    <p:sldId id="301" r:id="rId27"/>
    <p:sldId id="279" r:id="rId28"/>
    <p:sldId id="280" r:id="rId29"/>
    <p:sldId id="281" r:id="rId30"/>
    <p:sldId id="309" r:id="rId31"/>
    <p:sldId id="310" r:id="rId32"/>
    <p:sldId id="311" r:id="rId33"/>
    <p:sldId id="312" r:id="rId34"/>
    <p:sldId id="313" r:id="rId35"/>
    <p:sldId id="282" r:id="rId36"/>
    <p:sldId id="285" r:id="rId37"/>
    <p:sldId id="286" r:id="rId38"/>
    <p:sldId id="287" r:id="rId39"/>
    <p:sldId id="290" r:id="rId40"/>
    <p:sldId id="292" r:id="rId41"/>
    <p:sldId id="293" r:id="rId42"/>
    <p:sldId id="283" r:id="rId43"/>
    <p:sldId id="284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0000"/>
    <a:srgbClr val="0000CC"/>
    <a:srgbClr val="000099"/>
    <a:srgbClr val="33CC33"/>
    <a:srgbClr val="FF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7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F4EB6DA-7CFD-4DCF-860C-DD69EFC267B2}" type="datetimeFigureOut">
              <a:rPr lang="en-US" smtClean="0"/>
              <a:pPr/>
              <a:t>10/1/2017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A2BD2-1FFC-4068-BCFA-24F7ECC9F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11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A2BD2-1FFC-4068-BCFA-24F7ECC9F58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ideo" Target="file:///C:\Pavel\Courses\Materials\Course.OKG%202017\Lectures%202017\01.%20Course\AniLogo\AniLogoBig.wmv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2" Type="http://schemas.openxmlformats.org/officeDocument/2006/relationships/slideMaster" Target="../slideMasters/slideMaster1.xml"/><Relationship Id="rId1" Type="http://schemas.openxmlformats.org/officeDocument/2006/relationships/video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2" Type="http://schemas.openxmlformats.org/officeDocument/2006/relationships/slideMaster" Target="../slideMasters/slideMaster1.xml"/><Relationship Id="rId1" Type="http://schemas.openxmlformats.org/officeDocument/2006/relationships/video" Target="../media/media2.wmv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2016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8" name="AniLogoBig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743200" y="3352800"/>
            <a:ext cx="3810000" cy="2857500"/>
          </a:xfrm>
          <a:prstGeom prst="rect">
            <a:avLst/>
          </a:prstGeom>
          <a:ln w="76200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1pPr marL="0" indent="0">
              <a:defRPr/>
            </a:lvl1pPr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5" name="AniLogoSmal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81000"/>
            <a:ext cx="7848600" cy="6324600"/>
          </a:xfrm>
        </p:spPr>
        <p:txBody>
          <a:bodyPr/>
          <a:lstStyle>
            <a:lvl1pPr marL="0" indent="0">
              <a:defRPr/>
            </a:lvl1pPr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0835112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BS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1pPr marL="0" indent="0">
              <a:defRPr/>
            </a:lvl1pPr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5" name="AniLogoSmal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fmi.uni-sofia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Exercises%20demos/Solution%20S04%20E06/Solution%20S04%20E06.html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Exercises%20demos/Solution%20S07%20E04/Solution%20S07%20E04.html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hyperlink" Target="Exercises%20demos/Solution%20S08%20E04/Solution%20S08%20E04.html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hyperlink" Target="Exercises%20demos/Solution%20S10%20E06/Solution%20S10%20E06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9.jpe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smtClean="0"/>
              <a:t>Т</a:t>
            </a:r>
            <a:r>
              <a:rPr lang="bg-BG" sz="2800" smtClean="0"/>
              <a:t>ЕМА</a:t>
            </a:r>
            <a:r>
              <a:rPr lang="bg-BG" smtClean="0"/>
              <a:t> </a:t>
            </a:r>
            <a:r>
              <a:rPr lang="bg-BG" dirty="0" smtClean="0"/>
              <a:t>№1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</a:t>
            </a:r>
            <a:r>
              <a:rPr lang="bg-BG" sz="6000" dirty="0" smtClean="0"/>
              <a:t>урс</a:t>
            </a:r>
            <a:r>
              <a:rPr lang="en-US" sz="6000" dirty="0" smtClean="0"/>
              <a:t> </a:t>
            </a:r>
            <a:r>
              <a:rPr lang="bg-BG" sz="6000" dirty="0" smtClean="0"/>
              <a:t>ОКГ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971800" y="37338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Ефекти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267200" y="32766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71800" y="27432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Обекти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4267200" y="22860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71800" y="17526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Растеризация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267200" y="12954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267200" y="-685800"/>
            <a:ext cx="609600" cy="16002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971800" y="7620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Алгоритми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30 теми</a:t>
            </a:r>
          </a:p>
          <a:p>
            <a:pPr lvl="1"/>
            <a:r>
              <a:rPr lang="ru-RU" dirty="0" smtClean="0"/>
              <a:t>Всяка </a:t>
            </a:r>
            <a:r>
              <a:rPr lang="ru-RU" dirty="0"/>
              <a:t>тема си </a:t>
            </a:r>
            <a:r>
              <a:rPr lang="ru-RU" dirty="0" err="1"/>
              <a:t>заслужава</a:t>
            </a:r>
            <a:r>
              <a:rPr lang="ru-RU" dirty="0"/>
              <a:t> отделен курс</a:t>
            </a:r>
          </a:p>
          <a:p>
            <a:pPr lvl="1"/>
            <a:r>
              <a:rPr lang="ru-RU" dirty="0" err="1"/>
              <a:t>Математиката</a:t>
            </a:r>
            <a:r>
              <a:rPr lang="ru-RU" dirty="0"/>
              <a:t> е сведена до минимум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Очакван обем</a:t>
            </a:r>
          </a:p>
          <a:p>
            <a:pPr lvl="1"/>
            <a:r>
              <a:rPr lang="bg-BG" dirty="0" smtClean="0"/>
              <a:t>Слайдове 			</a:t>
            </a:r>
            <a:r>
              <a:rPr lang="bg-BG" dirty="0" smtClean="0">
                <a:latin typeface="Cambria"/>
              </a:rPr>
              <a:t>≈</a:t>
            </a:r>
            <a:r>
              <a:rPr lang="bg-BG" dirty="0" smtClean="0"/>
              <a:t>2000</a:t>
            </a:r>
          </a:p>
          <a:p>
            <a:pPr lvl="1"/>
            <a:r>
              <a:rPr lang="bg-BG" dirty="0" smtClean="0"/>
              <a:t>Илюстрации и </a:t>
            </a:r>
            <a:r>
              <a:rPr lang="bg-BG" dirty="0" err="1" smtClean="0"/>
              <a:t>видеа</a:t>
            </a:r>
            <a:r>
              <a:rPr lang="bg-BG" dirty="0" smtClean="0"/>
              <a:t>	</a:t>
            </a:r>
            <a:r>
              <a:rPr lang="bg-BG" dirty="0" smtClean="0">
                <a:latin typeface="Cambria"/>
              </a:rPr>
              <a:t>≈</a:t>
            </a:r>
            <a:r>
              <a:rPr lang="bg-BG" dirty="0" smtClean="0"/>
              <a:t>1000</a:t>
            </a:r>
          </a:p>
          <a:p>
            <a:pPr lvl="1"/>
            <a:r>
              <a:rPr lang="bg-BG" dirty="0" smtClean="0"/>
              <a:t>Програми </a:t>
            </a:r>
            <a:r>
              <a:rPr lang="bg-BG" dirty="0"/>
              <a:t>и формули	</a:t>
            </a:r>
            <a:r>
              <a:rPr lang="bg-BG" dirty="0">
                <a:latin typeface="Cambria"/>
              </a:rPr>
              <a:t>≈</a:t>
            </a:r>
            <a:r>
              <a:rPr lang="bg-BG" dirty="0" smtClean="0"/>
              <a:t>1000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Обем и достъп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Лекциите</a:t>
            </a:r>
            <a:endParaRPr lang="en-GB" dirty="0"/>
          </a:p>
          <a:p>
            <a:pPr lvl="1"/>
            <a:r>
              <a:rPr lang="bg-BG" dirty="0" smtClean="0"/>
              <a:t>В </a:t>
            </a:r>
            <a:r>
              <a:rPr lang="en-US" dirty="0" smtClean="0"/>
              <a:t>Moodle </a:t>
            </a:r>
            <a:r>
              <a:rPr lang="en-GB" u="sng" dirty="0">
                <a:hlinkClick r:id="rId3"/>
              </a:rPr>
              <a:t>https://learn.fmi.uni-sofia.bg</a:t>
            </a:r>
            <a:endParaRPr lang="en-GB" u="sng" dirty="0"/>
          </a:p>
          <a:p>
            <a:pPr lvl="1"/>
            <a:r>
              <a:rPr lang="bg-BG" dirty="0" smtClean="0"/>
              <a:t>Задължително е всеки да се запише</a:t>
            </a:r>
            <a:endParaRPr lang="en-US" dirty="0" smtClean="0"/>
          </a:p>
          <a:p>
            <a:pPr lvl="1"/>
            <a:endParaRPr lang="bg-BG" sz="1000" dirty="0"/>
          </a:p>
          <a:p>
            <a:r>
              <a:rPr lang="bg-BG" dirty="0" smtClean="0"/>
              <a:t>Кодове за записване по групи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4073" y="3200400"/>
            <a:ext cx="4045527" cy="268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 smtClean="0"/>
              <a:t>гр. </a:t>
            </a:r>
            <a:r>
              <a:rPr lang="en-US" sz="2800" dirty="0" smtClean="0"/>
              <a:t>0</a:t>
            </a:r>
            <a:r>
              <a:rPr lang="bg-BG" sz="2800" dirty="0" smtClean="0"/>
              <a:t> ……	</a:t>
            </a:r>
            <a:r>
              <a:rPr lang="en-US" sz="2800" b="1" dirty="0" err="1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atarashi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-0</a:t>
            </a:r>
            <a:endParaRPr lang="en-US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 smtClean="0"/>
              <a:t>гр. 1 ……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hakuyen-1</a:t>
            </a:r>
            <a:endParaRPr lang="bg-BG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 smtClean="0"/>
              <a:t>гр. 2 ……	</a:t>
            </a:r>
            <a:r>
              <a:rPr lang="en-US" sz="2800" b="1" dirty="0" err="1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tonjiru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-2</a:t>
            </a:r>
            <a:endParaRPr lang="bg-BG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 smtClean="0"/>
              <a:t>гр. 3 ……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akihabara-3</a:t>
            </a:r>
            <a:endParaRPr lang="bg-BG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 smtClean="0"/>
              <a:t>гр. 4 ……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manekineko-4</a:t>
            </a:r>
            <a:endParaRPr lang="en-US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3214255"/>
            <a:ext cx="3962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/>
              <a:t>гр. </a:t>
            </a:r>
            <a:r>
              <a:rPr lang="bg-BG" sz="2800" dirty="0" smtClean="0"/>
              <a:t>5 ……</a:t>
            </a:r>
            <a:r>
              <a:rPr lang="en-US" sz="2800" dirty="0" smtClean="0"/>
              <a:t>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akabeko-5</a:t>
            </a:r>
            <a:endParaRPr lang="en-US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/>
              <a:t>гр. </a:t>
            </a:r>
            <a:r>
              <a:rPr lang="bg-BG" sz="2800" dirty="0" smtClean="0"/>
              <a:t>6 ……</a:t>
            </a:r>
            <a:r>
              <a:rPr lang="en-US" sz="2800" dirty="0" smtClean="0"/>
              <a:t>	</a:t>
            </a:r>
            <a:r>
              <a:rPr lang="en-GB" sz="2800" b="1" dirty="0" err="1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meidaimae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-</a:t>
            </a:r>
            <a:r>
              <a:rPr lang="bg-BG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6</a:t>
            </a:r>
            <a:endParaRPr lang="en-US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/>
              <a:t>гр. </a:t>
            </a:r>
            <a:r>
              <a:rPr lang="bg-BG" sz="2800" dirty="0" smtClean="0"/>
              <a:t>7 ……</a:t>
            </a:r>
            <a:r>
              <a:rPr lang="en-US" sz="2800" dirty="0" smtClean="0"/>
              <a:t>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kinkakuji-7</a:t>
            </a:r>
            <a:endParaRPr lang="en-US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/>
              <a:t>гр. </a:t>
            </a:r>
            <a:r>
              <a:rPr lang="bg-BG" sz="2800" dirty="0" smtClean="0"/>
              <a:t>8 ……</a:t>
            </a:r>
            <a:r>
              <a:rPr lang="en-US" sz="2800" dirty="0" smtClean="0"/>
              <a:t>	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hamamatsu-8</a:t>
            </a:r>
            <a:endParaRPr lang="bg-BG" sz="2800" b="1" dirty="0" smtClean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  <a:p>
            <a:pPr marL="0" lvl="1" indent="0">
              <a:buNone/>
              <a:tabLst>
                <a:tab pos="1263650" algn="l"/>
              </a:tabLst>
            </a:pPr>
            <a:r>
              <a:rPr lang="bg-BG" sz="2800" dirty="0"/>
              <a:t>гр. </a:t>
            </a:r>
            <a:r>
              <a:rPr lang="bg-BG" sz="2800" dirty="0" smtClean="0"/>
              <a:t>9 ……</a:t>
            </a:r>
            <a:r>
              <a:rPr lang="en-US" sz="2800" dirty="0" smtClean="0"/>
              <a:t>	</a:t>
            </a:r>
            <a:r>
              <a:rPr lang="en-US" sz="2800" b="1" dirty="0" err="1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ganbatte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-9</a:t>
            </a:r>
            <a:endParaRPr lang="en-US" sz="2800" b="1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запишете на дадения лист</a:t>
            </a:r>
          </a:p>
          <a:p>
            <a:pPr lvl="1"/>
            <a:r>
              <a:rPr lang="bg-BG" dirty="0" smtClean="0"/>
              <a:t>Ето така: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Присъствен лист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3810000"/>
            <a:ext cx="76200" cy="12954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38400" y="3886200"/>
            <a:ext cx="0" cy="11430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67000" y="3886200"/>
            <a:ext cx="152400" cy="13716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3810000"/>
            <a:ext cx="76200" cy="12954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00200" y="4343400"/>
            <a:ext cx="1981200" cy="2286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00600" y="3810000"/>
            <a:ext cx="0" cy="12192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53000" y="3810000"/>
            <a:ext cx="304800" cy="14478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86400" y="3886200"/>
            <a:ext cx="76200" cy="12954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67200" y="4572000"/>
            <a:ext cx="1676400" cy="762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95800" y="4038600"/>
            <a:ext cx="76200" cy="11430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705600" y="3657600"/>
            <a:ext cx="152400" cy="13716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62800" y="3810000"/>
            <a:ext cx="0" cy="121920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moodle.openfmi.net/pluginfile.php/40577/mod_label/intro/Attendance%20201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http://moodle.openfmi.net/pluginfile.php/40577/mod_label/intro/Attendance%20201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990600"/>
            <a:ext cx="4174837" cy="286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280840" y="305480"/>
            <a:ext cx="2896960" cy="42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896898" y="3236686"/>
            <a:ext cx="289922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6324600"/>
          </a:xfrm>
        </p:spPr>
        <p:txBody>
          <a:bodyPr>
            <a:normAutofit/>
          </a:bodyPr>
          <a:lstStyle/>
          <a:p>
            <a:pPr algn="ctr"/>
            <a:r>
              <a:rPr lang="bg-BG" dirty="0" smtClean="0"/>
              <a:t>Минали години</a:t>
            </a:r>
          </a:p>
          <a:p>
            <a:pPr algn="ctr"/>
            <a:endParaRPr lang="bg-BG" dirty="0" smtClean="0"/>
          </a:p>
          <a:p>
            <a:pPr algn="ctr"/>
            <a:endParaRPr lang="bg-BG" dirty="0" smtClean="0"/>
          </a:p>
          <a:p>
            <a:pPr algn="ctr"/>
            <a:endParaRPr lang="bg-BG" dirty="0" smtClean="0"/>
          </a:p>
          <a:p>
            <a:pPr algn="ctr"/>
            <a:endParaRPr lang="bg-BG" dirty="0" smtClean="0"/>
          </a:p>
          <a:p>
            <a:pPr algn="ctr"/>
            <a:endParaRPr lang="bg-BG" dirty="0" smtClean="0"/>
          </a:p>
          <a:p>
            <a:pPr algn="ctr"/>
            <a:endParaRPr lang="bg-BG" dirty="0" smtClean="0"/>
          </a:p>
          <a:p>
            <a:pPr marL="4572000" algn="ctr"/>
            <a:r>
              <a:rPr lang="bg-BG" dirty="0" smtClean="0"/>
              <a:t>Това място е запазено за вас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6230030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Оценяване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03867" y="2895661"/>
            <a:ext cx="439864" cy="107980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л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Събиране на точки</a:t>
            </a:r>
          </a:p>
          <a:p>
            <a:pPr lvl="1"/>
            <a:r>
              <a:rPr lang="bg-BG" dirty="0" smtClean="0"/>
              <a:t>От 0 до 100 точки</a:t>
            </a:r>
          </a:p>
          <a:p>
            <a:pPr lvl="1"/>
            <a:r>
              <a:rPr lang="bg-BG" dirty="0" smtClean="0"/>
              <a:t>Взимане на курса при поне 40 точки</a:t>
            </a:r>
          </a:p>
          <a:p>
            <a:pPr lvl="1"/>
            <a:endParaRPr lang="bg-BG" sz="1000" dirty="0" smtClean="0"/>
          </a:p>
          <a:p>
            <a:r>
              <a:rPr lang="bg-BG" dirty="0" err="1" smtClean="0"/>
              <a:t>Ск</a:t>
            </a:r>
            <a:r>
              <a:rPr lang="en-GB" dirty="0" smtClean="0"/>
              <a:t>à</a:t>
            </a:r>
            <a:r>
              <a:rPr lang="bg-BG" dirty="0" smtClean="0"/>
              <a:t>ла на оценяване</a:t>
            </a:r>
            <a:endParaRPr lang="bg-BG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4724400"/>
            <a:ext cx="7620000" cy="914400"/>
            <a:chOff x="990600" y="5257800"/>
            <a:chExt cx="7620000" cy="3810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9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752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14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76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38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0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62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324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86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848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61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85800" y="4343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0           10 </a:t>
            </a:r>
            <a:r>
              <a:rPr lang="bg-BG" sz="16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    20          30          40          50          60          70     </a:t>
            </a:r>
            <a:r>
              <a:rPr lang="bg-BG" sz="14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80    </a:t>
            </a:r>
            <a:r>
              <a:rPr lang="bg-BG" sz="16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90    </a:t>
            </a:r>
            <a:r>
              <a:rPr lang="bg-BG" sz="14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100</a:t>
            </a:r>
            <a:endParaRPr lang="en-US" dirty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14400" y="4876800"/>
            <a:ext cx="2895600" cy="685800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99000">
                <a:srgbClr val="FF00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62400" y="4876800"/>
            <a:ext cx="1371600" cy="6858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9000">
                <a:srgbClr val="FF99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86400" y="4876800"/>
            <a:ext cx="1371600" cy="685800"/>
          </a:xfrm>
          <a:prstGeom prst="roundRect">
            <a:avLst/>
          </a:prstGeom>
          <a:gradFill flip="none" rotWithShape="1">
            <a:gsLst>
              <a:gs pos="0">
                <a:srgbClr val="FF9900"/>
              </a:gs>
              <a:gs pos="99000">
                <a:srgbClr val="FFFF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10400" y="4876800"/>
            <a:ext cx="609600" cy="685800"/>
          </a:xfrm>
          <a:prstGeom prst="roundRect">
            <a:avLst/>
          </a:prstGeom>
          <a:gradFill flip="none" rotWithShape="1">
            <a:gsLst>
              <a:gs pos="14000">
                <a:srgbClr val="FFFF00"/>
              </a:gs>
              <a:gs pos="83000">
                <a:srgbClr val="92D05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772400" y="4876800"/>
            <a:ext cx="609600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3" name="Picture 3" descr="C:\Pavel\Courses\Materials\Course.OKG 2012-13\Lectures\01. Course\bs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Система за оценяване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Събиране на точки</a:t>
            </a:r>
          </a:p>
          <a:p>
            <a:pPr lvl="1"/>
            <a:r>
              <a:rPr lang="bg-BG" dirty="0" smtClean="0"/>
              <a:t>От 0 до 100 точки</a:t>
            </a:r>
          </a:p>
          <a:p>
            <a:pPr lvl="1"/>
            <a:r>
              <a:rPr lang="bg-BG" dirty="0" smtClean="0"/>
              <a:t>Взимане на курса при поне 40 точки</a:t>
            </a:r>
          </a:p>
          <a:p>
            <a:pPr lvl="1"/>
            <a:endParaRPr lang="bg-BG" sz="1000" dirty="0" smtClean="0"/>
          </a:p>
          <a:p>
            <a:r>
              <a:rPr lang="bg-BG" dirty="0" err="1" smtClean="0"/>
              <a:t>Ск</a:t>
            </a:r>
            <a:r>
              <a:rPr lang="en-GB" dirty="0" smtClean="0"/>
              <a:t>à</a:t>
            </a:r>
            <a:r>
              <a:rPr lang="bg-BG" dirty="0" smtClean="0"/>
              <a:t>ла на оценяване</a:t>
            </a:r>
            <a:endParaRPr lang="bg-BG" sz="1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4724400"/>
            <a:ext cx="7620000" cy="914400"/>
            <a:chOff x="990600" y="5257800"/>
            <a:chExt cx="7620000" cy="3810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9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752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514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76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38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0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62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324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86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848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610600" y="5257800"/>
              <a:ext cx="0" cy="38100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85800" y="4343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0           10 </a:t>
            </a:r>
            <a:r>
              <a:rPr lang="bg-BG" sz="16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    20          30          40          50          60          70     </a:t>
            </a:r>
            <a:r>
              <a:rPr lang="bg-BG" sz="14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80    </a:t>
            </a:r>
            <a:r>
              <a:rPr lang="bg-BG" sz="16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 90    </a:t>
            </a:r>
            <a:r>
              <a:rPr lang="bg-BG" sz="140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 100</a:t>
            </a:r>
            <a:endParaRPr lang="en-US" dirty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14400" y="4876800"/>
            <a:ext cx="2895600" cy="685800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99000">
                <a:srgbClr val="FF00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62400" y="4876800"/>
            <a:ext cx="1371600" cy="6858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9000">
                <a:srgbClr val="FF99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86400" y="4876800"/>
            <a:ext cx="1371600" cy="685800"/>
          </a:xfrm>
          <a:prstGeom prst="roundRect">
            <a:avLst/>
          </a:prstGeom>
          <a:gradFill flip="none" rotWithShape="1">
            <a:gsLst>
              <a:gs pos="0">
                <a:srgbClr val="FF9900"/>
              </a:gs>
              <a:gs pos="99000">
                <a:srgbClr val="FFFF0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10400" y="4876800"/>
            <a:ext cx="609600" cy="685800"/>
          </a:xfrm>
          <a:prstGeom prst="roundRect">
            <a:avLst/>
          </a:prstGeom>
          <a:gradFill flip="none" rotWithShape="1">
            <a:gsLst>
              <a:gs pos="14000">
                <a:srgbClr val="FFFF00"/>
              </a:gs>
              <a:gs pos="83000">
                <a:srgbClr val="92D05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772400" y="4876800"/>
            <a:ext cx="609600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66320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Точки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4724400" cy="5334000"/>
          </a:xfrm>
        </p:spPr>
        <p:txBody>
          <a:bodyPr>
            <a:normAutofit/>
          </a:bodyPr>
          <a:lstStyle/>
          <a:p>
            <a:r>
              <a:rPr lang="bg-BG" dirty="0" smtClean="0"/>
              <a:t>Се получават от:</a:t>
            </a:r>
          </a:p>
          <a:p>
            <a:pPr lvl="1"/>
            <a:r>
              <a:rPr lang="bg-BG" dirty="0"/>
              <a:t>Т</a:t>
            </a:r>
            <a:r>
              <a:rPr lang="bg-BG" dirty="0" smtClean="0"/>
              <a:t>естове</a:t>
            </a:r>
          </a:p>
          <a:p>
            <a:pPr lvl="1"/>
            <a:r>
              <a:rPr lang="bg-BG" dirty="0" smtClean="0"/>
              <a:t>Домашни</a:t>
            </a:r>
          </a:p>
          <a:p>
            <a:pPr lvl="1"/>
            <a:r>
              <a:rPr lang="bg-BG" dirty="0" smtClean="0"/>
              <a:t>Задачи и бонуси</a:t>
            </a:r>
          </a:p>
          <a:p>
            <a:pPr lvl="1"/>
            <a:r>
              <a:rPr lang="bg-BG" dirty="0" smtClean="0"/>
              <a:t>Курсов проект</a:t>
            </a:r>
          </a:p>
          <a:p>
            <a:pPr lvl="1"/>
            <a:r>
              <a:rPr lang="bg-BG" dirty="0" smtClean="0"/>
              <a:t>Развиване на въпрос</a:t>
            </a:r>
          </a:p>
          <a:p>
            <a:pPr lvl="1"/>
            <a:r>
              <a:rPr lang="bg-BG" dirty="0" err="1" smtClean="0"/>
              <a:t>Тарикатлък</a:t>
            </a:r>
            <a:endParaRPr lang="bg-BG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62600" y="1600200"/>
            <a:ext cx="35052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Се губят от:</a:t>
            </a:r>
          </a:p>
          <a:p>
            <a:pPr lvl="1"/>
            <a:r>
              <a:rPr lang="bg-BG" dirty="0" smtClean="0"/>
              <a:t>Мързел</a:t>
            </a:r>
          </a:p>
          <a:p>
            <a:pPr lvl="1"/>
            <a:r>
              <a:rPr lang="bg-BG" dirty="0" smtClean="0"/>
              <a:t>Разсеяност</a:t>
            </a:r>
          </a:p>
          <a:p>
            <a:pPr lvl="1"/>
            <a:r>
              <a:rPr lang="bg-BG" dirty="0" err="1" smtClean="0"/>
              <a:t>Тарикатлък</a:t>
            </a:r>
            <a:endParaRPr lang="bg-BG" dirty="0" smtClean="0"/>
          </a:p>
        </p:txBody>
      </p:sp>
    </p:spTree>
    <p:extLst>
      <p:ext uri="{BB962C8B-B14F-4D97-AF65-F5344CB8AC3E}">
        <p14:creationId xmlns="" xmlns:p14="http://schemas.microsoft.com/office/powerpoint/2010/main" val="22321463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c 22"/>
          <p:cNvSpPr/>
          <p:nvPr/>
        </p:nvSpPr>
        <p:spPr>
          <a:xfrm flipV="1">
            <a:off x="3647196" y="4560332"/>
            <a:ext cx="2150232" cy="1295400"/>
          </a:xfrm>
          <a:prstGeom prst="arc">
            <a:avLst>
              <a:gd name="adj1" fmla="val 10702623"/>
              <a:gd name="adj2" fmla="val 21402063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Arc 21"/>
          <p:cNvSpPr/>
          <p:nvPr/>
        </p:nvSpPr>
        <p:spPr>
          <a:xfrm>
            <a:off x="2570236" y="3950732"/>
            <a:ext cx="1073272" cy="1047750"/>
          </a:xfrm>
          <a:prstGeom prst="arc">
            <a:avLst>
              <a:gd name="adj1" fmla="val 10702623"/>
              <a:gd name="adj2" fmla="val 0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Натовареност през семестъра</a:t>
            </a:r>
          </a:p>
          <a:p>
            <a:pPr lvl="1"/>
            <a:r>
              <a:rPr lang="bg-BG" dirty="0" smtClean="0"/>
              <a:t>Малък </a:t>
            </a:r>
            <a:r>
              <a:rPr lang="bg-BG" dirty="0" err="1" smtClean="0"/>
              <a:t>релакс</a:t>
            </a:r>
            <a:r>
              <a:rPr lang="bg-BG" dirty="0" smtClean="0"/>
              <a:t> първият месец</a:t>
            </a:r>
          </a:p>
          <a:p>
            <a:pPr lvl="1"/>
            <a:r>
              <a:rPr lang="bg-BG" dirty="0" smtClean="0"/>
              <a:t>После натоварване през седмица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Натовареност</a:t>
            </a:r>
            <a:endParaRPr lang="bg-BG" dirty="0"/>
          </a:p>
        </p:txBody>
      </p:sp>
      <p:sp>
        <p:nvSpPr>
          <p:cNvPr id="5" name="Rounded Rectangle 4"/>
          <p:cNvSpPr/>
          <p:nvPr/>
        </p:nvSpPr>
        <p:spPr>
          <a:xfrm>
            <a:off x="15240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088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936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784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0632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4480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8328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32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2176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6024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9872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3720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7568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61416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НГ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5264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13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691120" y="4484132"/>
            <a:ext cx="520456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14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229600" y="4484132"/>
            <a:ext cx="520456" cy="685800"/>
          </a:xfrm>
          <a:prstGeom prst="roundRect">
            <a:avLst/>
          </a:prstGeom>
          <a:solidFill>
            <a:srgbClr val="33CC3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15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3188" y="3581400"/>
            <a:ext cx="1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Домашно №1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30148" y="5855732"/>
            <a:ext cx="262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Домашно №2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136" y="3584103"/>
            <a:ext cx="1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Тест №1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>
          <a:xfrm>
            <a:off x="4713422" y="3953435"/>
            <a:ext cx="8890" cy="521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50029" y="3584103"/>
            <a:ext cx="1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Тест №2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>
            <a:off x="7934315" y="3953435"/>
            <a:ext cx="8890" cy="521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8763000" y="4484132"/>
            <a:ext cx="653999" cy="68580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Arc 31"/>
          <p:cNvSpPr/>
          <p:nvPr/>
        </p:nvSpPr>
        <p:spPr>
          <a:xfrm flipV="1">
            <a:off x="6971568" y="4434266"/>
            <a:ext cx="2150232" cy="1295400"/>
          </a:xfrm>
          <a:prstGeom prst="arc">
            <a:avLst>
              <a:gd name="adj1" fmla="val 17986508"/>
              <a:gd name="adj2" fmla="val 21199470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TextBox 32"/>
          <p:cNvSpPr txBox="1"/>
          <p:nvPr/>
        </p:nvSpPr>
        <p:spPr>
          <a:xfrm>
            <a:off x="7480103" y="5483697"/>
            <a:ext cx="9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Сесия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5971401"/>
            <a:ext cx="1871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Сериозна </a:t>
            </a:r>
            <a:r>
              <a:rPr lang="bg-BG" dirty="0" err="1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извънкурсова</a:t>
            </a:r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 натовареност</a:t>
            </a:r>
            <a:endParaRPr lang="en-US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6874388" y="5223111"/>
            <a:ext cx="4876" cy="74829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623664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1: Курс ОКГ</a:t>
            </a:r>
          </a:p>
          <a:p>
            <a:pPr lvl="1"/>
            <a:r>
              <a:rPr lang="bg-BG" dirty="0" smtClean="0"/>
              <a:t>Обща </a:t>
            </a:r>
            <a:r>
              <a:rPr lang="bg-BG" dirty="0"/>
              <a:t>информация за </a:t>
            </a:r>
            <a:r>
              <a:rPr lang="bg-BG" dirty="0" smtClean="0"/>
              <a:t>курса</a:t>
            </a:r>
            <a:endParaRPr lang="en-US" dirty="0" smtClean="0"/>
          </a:p>
          <a:p>
            <a:pPr lvl="1"/>
            <a:r>
              <a:rPr lang="bg-BG" dirty="0" smtClean="0"/>
              <a:t>Оценяване</a:t>
            </a:r>
          </a:p>
          <a:p>
            <a:pPr lvl="1"/>
            <a:r>
              <a:rPr lang="bg-BG" dirty="0" smtClean="0"/>
              <a:t>Въпроси</a:t>
            </a:r>
          </a:p>
          <a:p>
            <a:pPr lvl="1"/>
            <a:r>
              <a:rPr lang="bg-BG" dirty="0" smtClean="0"/>
              <a:t>Теми в курса</a:t>
            </a:r>
            <a:endParaRPr lang="en-US" dirty="0" smtClean="0"/>
          </a:p>
          <a:p>
            <a:pPr lvl="1"/>
            <a:r>
              <a:rPr lang="bg-BG" dirty="0" smtClean="0"/>
              <a:t>Източници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Два теста (2</a:t>
            </a:r>
            <a:r>
              <a:rPr lang="en-US" dirty="0" smtClean="0"/>
              <a:t> x 3</a:t>
            </a:r>
            <a:r>
              <a:rPr lang="bg-BG" dirty="0" smtClean="0"/>
              <a:t>0 т)</a:t>
            </a:r>
          </a:p>
          <a:p>
            <a:pPr lvl="1"/>
            <a:r>
              <a:rPr lang="bg-BG" dirty="0" smtClean="0"/>
              <a:t>Всички ги правят</a:t>
            </a:r>
          </a:p>
          <a:p>
            <a:pPr lvl="1"/>
            <a:r>
              <a:rPr lang="bg-BG" dirty="0" smtClean="0"/>
              <a:t>По време на семестъра</a:t>
            </a:r>
          </a:p>
          <a:p>
            <a:pPr lvl="1"/>
            <a:r>
              <a:rPr lang="bg-BG" dirty="0" smtClean="0"/>
              <a:t>Допускане до устен изпит</a:t>
            </a:r>
            <a:r>
              <a:rPr lang="en-US" dirty="0" smtClean="0"/>
              <a:t> </a:t>
            </a:r>
            <a:r>
              <a:rPr lang="bg-BG" dirty="0" smtClean="0"/>
              <a:t>при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поне </a:t>
            </a:r>
            <a:r>
              <a:rPr lang="el-GR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π</a:t>
            </a:r>
            <a:r>
              <a:rPr lang="bg-BG" baseline="30000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3</a:t>
            </a:r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-1 </a:t>
            </a:r>
            <a:r>
              <a:rPr lang="bg-BG" dirty="0" smtClean="0"/>
              <a:t>точки</a:t>
            </a:r>
            <a:r>
              <a:rPr lang="en-US" dirty="0" smtClean="0"/>
              <a:t> (</a:t>
            </a:r>
            <a:r>
              <a:rPr lang="bg-BG" dirty="0" smtClean="0"/>
              <a:t>без закръгляне)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Писмен изпит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Устен изпит (40 т)</a:t>
            </a:r>
          </a:p>
          <a:p>
            <a:pPr lvl="1"/>
            <a:r>
              <a:rPr lang="bg-BG" dirty="0" smtClean="0"/>
              <a:t>Точно как – според точките от тестовете</a:t>
            </a:r>
          </a:p>
          <a:p>
            <a:pPr lvl="1"/>
            <a:r>
              <a:rPr lang="bg-BG" dirty="0"/>
              <a:t>Развиване на въпрос при </a:t>
            </a:r>
            <a:r>
              <a:rPr lang="bg-BG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&lt; 4</a:t>
            </a:r>
            <a:r>
              <a:rPr lang="bg-BG" baseline="30000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е</a:t>
            </a:r>
            <a:r>
              <a:rPr lang="bg-BG" dirty="0">
                <a:solidFill>
                  <a:srgbClr val="FF0000"/>
                </a:solidFill>
              </a:rPr>
              <a:t> </a:t>
            </a:r>
            <a:r>
              <a:rPr lang="bg-BG" dirty="0"/>
              <a:t>точки</a:t>
            </a:r>
          </a:p>
          <a:p>
            <a:pPr lvl="1"/>
            <a:r>
              <a:rPr lang="bg-BG" dirty="0" smtClean="0"/>
              <a:t>Курсов проект при </a:t>
            </a:r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&gt; </a:t>
            </a:r>
            <a:r>
              <a:rPr lang="bg-BG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4</a:t>
            </a:r>
            <a:r>
              <a:rPr lang="bg-BG" baseline="30000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е</a:t>
            </a:r>
            <a:r>
              <a:rPr lang="bg-BG" dirty="0">
                <a:solidFill>
                  <a:srgbClr val="FF0000"/>
                </a:solidFill>
              </a:rPr>
              <a:t> </a:t>
            </a:r>
            <a:r>
              <a:rPr lang="bg-BG" dirty="0" smtClean="0"/>
              <a:t>точки</a:t>
            </a:r>
            <a:br>
              <a:rPr lang="bg-BG" dirty="0" smtClean="0"/>
            </a:br>
            <a:r>
              <a:rPr lang="bg-BG" sz="2400" dirty="0" smtClean="0"/>
              <a:t>(или развиване на въпрос, ако не се иска проект)</a:t>
            </a:r>
            <a:endParaRPr lang="bg-BG" sz="2400" dirty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Който изкара точно </a:t>
            </a:r>
            <a:r>
              <a:rPr lang="bg-BG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4</a:t>
            </a:r>
            <a:r>
              <a:rPr lang="bg-BG" baseline="30000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е</a:t>
            </a:r>
            <a:r>
              <a:rPr lang="bg-BG" dirty="0"/>
              <a:t> </a:t>
            </a:r>
            <a:r>
              <a:rPr lang="bg-BG" dirty="0" smtClean="0"/>
              <a:t>точки да ми се обади, за да не му повярвам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Устен изпит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44933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За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Предаване</a:t>
            </a:r>
            <a:endParaRPr lang="bg-BG" dirty="0"/>
          </a:p>
          <a:p>
            <a:pPr lvl="1"/>
            <a:r>
              <a:rPr lang="bg-BG" dirty="0" smtClean="0"/>
              <a:t>Срок: една седмица преди изпита</a:t>
            </a:r>
          </a:p>
          <a:p>
            <a:pPr lvl="1"/>
            <a:r>
              <a:rPr lang="bg-BG" dirty="0" smtClean="0"/>
              <a:t>През </a:t>
            </a:r>
            <a:r>
              <a:rPr lang="en-US" dirty="0" smtClean="0"/>
              <a:t>Moodle</a:t>
            </a:r>
            <a:endParaRPr lang="en-US" dirty="0"/>
          </a:p>
          <a:p>
            <a:pPr lvl="1"/>
            <a:r>
              <a:rPr lang="bg-BG" dirty="0"/>
              <a:t>Задължително: Име, ф.н. и </a:t>
            </a:r>
            <a:r>
              <a:rPr lang="bg-BG" dirty="0" smtClean="0"/>
              <a:t>дисциплина</a:t>
            </a:r>
          </a:p>
          <a:p>
            <a:pPr lvl="1"/>
            <a:endParaRPr lang="bg-BG" sz="1000" dirty="0"/>
          </a:p>
          <a:p>
            <a:r>
              <a:rPr lang="bg-BG" dirty="0"/>
              <a:t>Ранно предаване</a:t>
            </a:r>
          </a:p>
          <a:p>
            <a:pPr lvl="1"/>
            <a:r>
              <a:rPr lang="bg-BG" dirty="0"/>
              <a:t>Силно препоръчително</a:t>
            </a:r>
          </a:p>
          <a:p>
            <a:pPr lvl="1"/>
            <a:r>
              <a:rPr lang="bg-BG" dirty="0"/>
              <a:t>Получаване на </a:t>
            </a:r>
            <a:r>
              <a:rPr lang="bg-BG" dirty="0" smtClean="0"/>
              <a:t>ранна оценка</a:t>
            </a:r>
            <a:endParaRPr lang="bg-BG" dirty="0"/>
          </a:p>
          <a:p>
            <a:pPr lvl="1"/>
            <a:r>
              <a:rPr lang="bg-BG" dirty="0"/>
              <a:t>Възможност за подобрение на </a:t>
            </a:r>
            <a:r>
              <a:rPr lang="bg-BG" dirty="0" smtClean="0"/>
              <a:t>проекта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Fast-pass</a:t>
            </a:r>
            <a:r>
              <a:rPr lang="bg-BG" dirty="0" smtClean="0"/>
              <a:t> при </a:t>
            </a:r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  <a:latin typeface="Calibri"/>
              </a:rPr>
              <a:t>&gt; </a:t>
            </a:r>
            <a:r>
              <a:rPr lang="bg-BG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е</a:t>
            </a:r>
            <a:r>
              <a:rPr lang="bg-BG" baseline="30000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4</a:t>
            </a: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/>
              <a:t>точки от тестове</a:t>
            </a:r>
            <a:endParaRPr lang="bg-BG" dirty="0" smtClean="0"/>
          </a:p>
          <a:p>
            <a:pPr lvl="1"/>
            <a:r>
              <a:rPr lang="bg-BG" dirty="0" smtClean="0"/>
              <a:t>Директна отлична оценка, но само за устния изпит</a:t>
            </a:r>
          </a:p>
          <a:p>
            <a:pPr lvl="1"/>
            <a:endParaRPr lang="bg-BG" sz="1000" dirty="0"/>
          </a:p>
          <a:p>
            <a:r>
              <a:rPr lang="bg-BG" dirty="0"/>
              <a:t>Домашни задания – 2 броя (2 </a:t>
            </a:r>
            <a:r>
              <a:rPr lang="en-US" dirty="0"/>
              <a:t>x 5</a:t>
            </a:r>
            <a:r>
              <a:rPr lang="bg-BG" dirty="0" smtClean="0"/>
              <a:t> </a:t>
            </a:r>
            <a:r>
              <a:rPr lang="bg-BG" dirty="0"/>
              <a:t>т)</a:t>
            </a:r>
          </a:p>
          <a:p>
            <a:pPr lvl="1"/>
            <a:r>
              <a:rPr lang="bg-BG" dirty="0" smtClean="0"/>
              <a:t>Допълват точките на тестовете</a:t>
            </a:r>
          </a:p>
          <a:p>
            <a:pPr lvl="1"/>
            <a:r>
              <a:rPr lang="bg-BG" dirty="0" smtClean="0"/>
              <a:t>Не участват в допускане до устен изпит</a:t>
            </a:r>
          </a:p>
          <a:p>
            <a:pPr lvl="1"/>
            <a:r>
              <a:rPr lang="bg-BG" dirty="0" smtClean="0"/>
              <a:t>Участват само във формирането на крайната оценка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Поощрения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50558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Бонус</a:t>
            </a:r>
            <a:r>
              <a:rPr lang="en-US" dirty="0"/>
              <a:t>-</a:t>
            </a:r>
            <a:r>
              <a:rPr lang="bg-BG" dirty="0" smtClean="0"/>
              <a:t>точки (10 т)</a:t>
            </a:r>
            <a:endParaRPr lang="bg-BG" dirty="0"/>
          </a:p>
          <a:p>
            <a:pPr lvl="1"/>
            <a:r>
              <a:rPr lang="bg-BG" dirty="0" smtClean="0"/>
              <a:t>Задачи</a:t>
            </a:r>
            <a:r>
              <a:rPr lang="en-US" dirty="0" smtClean="0"/>
              <a:t>,</a:t>
            </a:r>
            <a:r>
              <a:rPr lang="bg-BG" dirty="0" smtClean="0"/>
              <a:t> пръснати из семестъра</a:t>
            </a:r>
          </a:p>
          <a:p>
            <a:pPr lvl="1"/>
            <a:r>
              <a:rPr lang="bg-BG" dirty="0" smtClean="0"/>
              <a:t>Състезателен тип – първият печели</a:t>
            </a:r>
          </a:p>
          <a:p>
            <a:pPr lvl="1"/>
            <a:r>
              <a:rPr lang="bg-BG" dirty="0" smtClean="0"/>
              <a:t>Дават </a:t>
            </a:r>
            <a:r>
              <a:rPr lang="bg-BG" dirty="0"/>
              <a:t>се </a:t>
            </a:r>
            <a:r>
              <a:rPr lang="bg-BG" dirty="0" smtClean="0"/>
              <a:t>по усмотрение от </a:t>
            </a:r>
            <a:r>
              <a:rPr lang="bg-BG" dirty="0"/>
              <a:t>преподавателя </a:t>
            </a:r>
            <a:r>
              <a:rPr lang="bg-BG" dirty="0" smtClean="0"/>
              <a:t>и асистентите</a:t>
            </a:r>
            <a:endParaRPr lang="bg-BG" dirty="0"/>
          </a:p>
          <a:p>
            <a:pPr lvl="1"/>
            <a:r>
              <a:rPr lang="bg-BG" dirty="0"/>
              <a:t>Не разчитайте на тях</a:t>
            </a:r>
            <a:r>
              <a:rPr lang="bg-BG" dirty="0" smtClean="0"/>
              <a:t>*</a:t>
            </a:r>
          </a:p>
          <a:p>
            <a:endParaRPr lang="bg-BG" dirty="0"/>
          </a:p>
          <a:p>
            <a:endParaRPr lang="bg-BG" dirty="0" smtClean="0"/>
          </a:p>
          <a:p>
            <a:pPr marL="57150" indent="0"/>
            <a:endParaRPr lang="bg-BG" dirty="0"/>
          </a:p>
          <a:p>
            <a:r>
              <a:rPr lang="bg-BG" sz="2600" b="0" dirty="0" smtClean="0"/>
              <a:t>______________________</a:t>
            </a:r>
            <a:endParaRPr lang="bg-BG" b="0" dirty="0"/>
          </a:p>
          <a:p>
            <a:r>
              <a:rPr lang="bg-BG" sz="2000" b="0" dirty="0"/>
              <a:t>* “На тях” = “на бонус-точките</a:t>
            </a:r>
            <a:r>
              <a:rPr lang="bg-BG" sz="2000" b="0" dirty="0" smtClean="0"/>
              <a:t>”</a:t>
            </a:r>
            <a:endParaRPr lang="bg-BG" dirty="0" smtClean="0"/>
          </a:p>
        </p:txBody>
      </p:sp>
    </p:spTree>
    <p:extLst>
      <p:ext uri="{BB962C8B-B14F-4D97-AF65-F5344CB8AC3E}">
        <p14:creationId xmlns="" xmlns:p14="http://schemas.microsoft.com/office/powerpoint/2010/main" val="21270981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Наказания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/>
          </a:bodyPr>
          <a:lstStyle/>
          <a:p>
            <a:r>
              <a:rPr lang="bg-BG" dirty="0" smtClean="0"/>
              <a:t>Преписване</a:t>
            </a:r>
          </a:p>
          <a:p>
            <a:pPr lvl="1"/>
            <a:r>
              <a:rPr lang="bg-BG" dirty="0" smtClean="0"/>
              <a:t>Минус в троен размер, през семестъра</a:t>
            </a:r>
          </a:p>
          <a:p>
            <a:pPr lvl="1"/>
            <a:r>
              <a:rPr lang="bg-BG" dirty="0" smtClean="0"/>
              <a:t>Късане, ако е през сесията</a:t>
            </a:r>
          </a:p>
          <a:p>
            <a:pPr lvl="1"/>
            <a:endParaRPr lang="bg-BG" sz="1000" dirty="0"/>
          </a:p>
          <a:p>
            <a:r>
              <a:rPr lang="bg-BG" dirty="0" smtClean="0"/>
              <a:t>Закъснение за проект</a:t>
            </a:r>
          </a:p>
          <a:p>
            <a:pPr lvl="1"/>
            <a:r>
              <a:rPr lang="bg-BG" dirty="0" smtClean="0"/>
              <a:t>Не се допуска</a:t>
            </a:r>
          </a:p>
          <a:p>
            <a:pPr lvl="1"/>
            <a:endParaRPr lang="bg-BG" sz="1000" dirty="0"/>
          </a:p>
          <a:p>
            <a:r>
              <a:rPr lang="bg-BG" dirty="0" smtClean="0"/>
              <a:t>Писане на </a:t>
            </a:r>
            <a:r>
              <a:rPr lang="bg-BG" dirty="0" err="1" smtClean="0"/>
              <a:t>крокодилица</a:t>
            </a:r>
            <a:endParaRPr lang="bg-BG" dirty="0" smtClean="0"/>
          </a:p>
          <a:p>
            <a:pPr lvl="1"/>
            <a:r>
              <a:rPr lang="bg-BG" dirty="0" smtClean="0"/>
              <a:t>Игнориране на писмата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Поправителна сесия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Само тест</a:t>
            </a:r>
          </a:p>
          <a:p>
            <a:pPr lvl="1"/>
            <a:r>
              <a:rPr lang="bg-BG" dirty="0" smtClean="0"/>
              <a:t>Същата </a:t>
            </a:r>
            <a:r>
              <a:rPr lang="bg-BG" dirty="0" err="1" smtClean="0"/>
              <a:t>ск</a:t>
            </a:r>
            <a:r>
              <a:rPr lang="en-GB" dirty="0" smtClean="0"/>
              <a:t>à</a:t>
            </a:r>
            <a:r>
              <a:rPr lang="bg-BG" dirty="0" smtClean="0"/>
              <a:t>ла</a:t>
            </a:r>
          </a:p>
          <a:p>
            <a:pPr lvl="1"/>
            <a:r>
              <a:rPr lang="bg-BG" dirty="0" smtClean="0"/>
              <a:t>Без проект, без развиване на въпрос</a:t>
            </a:r>
          </a:p>
        </p:txBody>
      </p:sp>
    </p:spTree>
    <p:extLst>
      <p:ext uri="{BB962C8B-B14F-4D97-AF65-F5344CB8AC3E}">
        <p14:creationId xmlns="" xmlns:p14="http://schemas.microsoft.com/office/powerpoint/2010/main" val="10062876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Често задавани въпроси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Може ли да ми дадете </a:t>
            </a:r>
            <a:r>
              <a:rPr lang="bg-BG" dirty="0" smtClean="0"/>
              <a:t>тема на проект?</a:t>
            </a:r>
            <a:endParaRPr lang="bg-BG" dirty="0"/>
          </a:p>
          <a:p>
            <a:pPr lvl="1"/>
            <a:r>
              <a:rPr lang="bg-BG" dirty="0" smtClean="0"/>
              <a:t>ДА, ако имате право за проект</a:t>
            </a:r>
            <a:endParaRPr lang="bg-BG" dirty="0"/>
          </a:p>
          <a:p>
            <a:endParaRPr lang="bg-BG" sz="1000" dirty="0"/>
          </a:p>
          <a:p>
            <a:r>
              <a:rPr lang="bg-BG" dirty="0"/>
              <a:t>Може ли </a:t>
            </a:r>
            <a:r>
              <a:rPr lang="bg-BG" dirty="0" smtClean="0"/>
              <a:t>аз да предложа?</a:t>
            </a:r>
            <a:endParaRPr lang="bg-BG" dirty="0"/>
          </a:p>
          <a:p>
            <a:pPr lvl="1"/>
            <a:r>
              <a:rPr lang="bg-BG" dirty="0" smtClean="0"/>
              <a:t>ДА, </a:t>
            </a:r>
            <a:r>
              <a:rPr lang="bg-BG" dirty="0"/>
              <a:t>ако имате право за проект</a:t>
            </a:r>
          </a:p>
          <a:p>
            <a:endParaRPr lang="bg-BG" sz="1000" dirty="0"/>
          </a:p>
          <a:p>
            <a:r>
              <a:rPr lang="bg-BG" dirty="0" smtClean="0"/>
              <a:t>Може </a:t>
            </a:r>
            <a:r>
              <a:rPr lang="bg-BG" dirty="0"/>
              <a:t>ли да ползвам този код?</a:t>
            </a:r>
          </a:p>
          <a:p>
            <a:pPr lvl="1"/>
            <a:r>
              <a:rPr lang="bg-BG" dirty="0"/>
              <a:t>ДА, но за учене, а не за преписване</a:t>
            </a:r>
            <a:endParaRPr lang="en-US" dirty="0" smtClean="0"/>
          </a:p>
          <a:p>
            <a:endParaRPr lang="bg-BG" sz="1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Може ли да ми пишете оценка 3.00?</a:t>
            </a:r>
          </a:p>
          <a:p>
            <a:pPr lvl="1"/>
            <a:r>
              <a:rPr lang="bg-BG" dirty="0"/>
              <a:t>ДА, ако получите </a:t>
            </a:r>
            <a:r>
              <a:rPr lang="bg-BG" dirty="0" smtClean="0"/>
              <a:t>общо поне 40 точки, като поне </a:t>
            </a:r>
            <a:r>
              <a:rPr lang="el-GR" dirty="0"/>
              <a:t>π</a:t>
            </a:r>
            <a:r>
              <a:rPr lang="el-GR" baseline="30000" dirty="0"/>
              <a:t>3</a:t>
            </a:r>
            <a:r>
              <a:rPr lang="el-GR" dirty="0"/>
              <a:t>-1 </a:t>
            </a:r>
            <a:r>
              <a:rPr lang="bg-BG" dirty="0" smtClean="0"/>
              <a:t> от тях са от тестове</a:t>
            </a:r>
            <a:endParaRPr lang="bg-BG" dirty="0"/>
          </a:p>
          <a:p>
            <a:endParaRPr lang="bg-BG" sz="1000" dirty="0"/>
          </a:p>
          <a:p>
            <a:r>
              <a:rPr lang="bg-BG" dirty="0"/>
              <a:t>Не ми </a:t>
            </a:r>
            <a:r>
              <a:rPr lang="bg-BG" dirty="0" smtClean="0"/>
              <a:t>достигат </a:t>
            </a:r>
            <a:r>
              <a:rPr lang="bg-BG" dirty="0"/>
              <a:t>само </a:t>
            </a:r>
            <a:r>
              <a:rPr lang="bg-BG" dirty="0" smtClean="0"/>
              <a:t>0.7 точки, може ли да…</a:t>
            </a:r>
          </a:p>
          <a:p>
            <a:pPr lvl="1"/>
            <a:r>
              <a:rPr lang="bg-BG" dirty="0" smtClean="0"/>
              <a:t>НЕ </a:t>
            </a:r>
            <a:r>
              <a:rPr lang="bg-BG" dirty="0"/>
              <a:t>!</a:t>
            </a:r>
            <a:endParaRPr lang="en-US" dirty="0"/>
          </a:p>
          <a:p>
            <a:endParaRPr lang="bg-BG" sz="1100" dirty="0" smtClean="0"/>
          </a:p>
          <a:p>
            <a:r>
              <a:rPr lang="bg-BG" dirty="0" smtClean="0"/>
              <a:t>Какво </a:t>
            </a:r>
            <a:r>
              <a:rPr lang="bg-BG" dirty="0"/>
              <a:t>е “условна” оценка?</a:t>
            </a:r>
          </a:p>
          <a:p>
            <a:pPr lvl="1"/>
            <a:r>
              <a:rPr lang="bg-BG" dirty="0" smtClean="0"/>
              <a:t>Оценката</a:t>
            </a:r>
            <a:r>
              <a:rPr lang="bg-BG" dirty="0"/>
              <a:t>, която бихте получили, ако </a:t>
            </a:r>
            <a:r>
              <a:rPr lang="bg-BG" dirty="0" smtClean="0"/>
              <a:t>отговорите на </a:t>
            </a:r>
            <a:r>
              <a:rPr lang="bg-BG" dirty="0"/>
              <a:t>допълнителни </a:t>
            </a:r>
            <a:r>
              <a:rPr lang="bg-BG" dirty="0" smtClean="0"/>
              <a:t>въпроси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Обща информация</a:t>
            </a:r>
            <a:br>
              <a:rPr lang="bg-BG" dirty="0" smtClean="0"/>
            </a:br>
            <a:r>
              <a:rPr lang="bg-BG" dirty="0" smtClean="0"/>
              <a:t>за курса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ще правим на упражненията?</a:t>
            </a:r>
            <a:endParaRPr lang="bg-BG" dirty="0"/>
          </a:p>
          <a:p>
            <a:pPr lvl="1"/>
            <a:r>
              <a:rPr lang="bg-BG" dirty="0" smtClean="0"/>
              <a:t>Ето какво:</a:t>
            </a:r>
            <a:endParaRPr lang="bg-B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10" y="2133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0" y="2133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10" y="2133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0" y="3657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40" y="3657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70" y="3657600"/>
            <a:ext cx="1976860" cy="13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5181600"/>
            <a:ext cx="197685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40" y="5181600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70" y="5181600"/>
            <a:ext cx="197685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11" y="2133597"/>
            <a:ext cx="1976859" cy="13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11" y="3657598"/>
            <a:ext cx="197685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40" y="5181600"/>
            <a:ext cx="1976860" cy="1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4321953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470647"/>
            <a:ext cx="1976859" cy="137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4" y="470647"/>
            <a:ext cx="19768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457200"/>
            <a:ext cx="197685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7200"/>
            <a:ext cx="1976859" cy="137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4" y="1958786"/>
            <a:ext cx="1976859" cy="137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1" y="1958786"/>
            <a:ext cx="1976858" cy="137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89" y="1954303"/>
            <a:ext cx="197685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3" y="3514161"/>
            <a:ext cx="197685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>
            <a:hlinkClick r:id="rId11" action="ppaction://hlinkfile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89" y="3509679"/>
            <a:ext cx="4124048" cy="289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3" y="5029200"/>
            <a:ext cx="1976859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6" y="5029199"/>
            <a:ext cx="1976858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6" y="3514166"/>
            <a:ext cx="1976858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58786"/>
            <a:ext cx="1976859" cy="13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1827653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457200"/>
            <a:ext cx="197685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1" y="457206"/>
            <a:ext cx="1976859" cy="137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457206"/>
            <a:ext cx="1976858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7206"/>
            <a:ext cx="1976857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1954303"/>
            <a:ext cx="197685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1" y="1954303"/>
            <a:ext cx="197685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1954304"/>
            <a:ext cx="1976857" cy="13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54303"/>
            <a:ext cx="1976858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3502959"/>
            <a:ext cx="1976858" cy="137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1" y="3509679"/>
            <a:ext cx="1976856" cy="137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8">
            <a:hlinkClick r:id="rId13" action="ppaction://hlinkfile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72" y="3509679"/>
            <a:ext cx="4108285" cy="289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80" y="5029200"/>
            <a:ext cx="1976857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6" y="5029200"/>
            <a:ext cx="1976857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47916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457203"/>
            <a:ext cx="1976856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7203"/>
            <a:ext cx="1976857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37" y="3518635"/>
            <a:ext cx="4130696" cy="289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457200"/>
            <a:ext cx="1976855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89" y="1954307"/>
            <a:ext cx="1976857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54303"/>
            <a:ext cx="1976855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1954303"/>
            <a:ext cx="1976857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7" y="457199"/>
            <a:ext cx="1976857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8" y="1954307"/>
            <a:ext cx="1976856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6" y="3509679"/>
            <a:ext cx="1976856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8" y="5029200"/>
            <a:ext cx="1976856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68" y="3509679"/>
            <a:ext cx="1976856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6" y="5042647"/>
            <a:ext cx="1976857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668372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51" y="457199"/>
            <a:ext cx="1976855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457195"/>
            <a:ext cx="1976856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3511932"/>
            <a:ext cx="4076764" cy="289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1954303"/>
            <a:ext cx="1976855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50" y="1954303"/>
            <a:ext cx="1976856" cy="137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8" y="457200"/>
            <a:ext cx="1976857" cy="137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6" y="5040410"/>
            <a:ext cx="1976854" cy="137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90" y="1954307"/>
            <a:ext cx="1976856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8" y="1954303"/>
            <a:ext cx="1976856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52" y="3511924"/>
            <a:ext cx="1976854" cy="1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50" y="5053857"/>
            <a:ext cx="1976854" cy="137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3511932"/>
            <a:ext cx="1976855" cy="13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" y="457200"/>
            <a:ext cx="1976852" cy="137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8576591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Никога незадавани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696200" cy="5105400"/>
          </a:xfrm>
        </p:spPr>
        <p:txBody>
          <a:bodyPr>
            <a:normAutofit/>
          </a:bodyPr>
          <a:lstStyle/>
          <a:p>
            <a:r>
              <a:rPr lang="bg-BG" dirty="0"/>
              <a:t>Какви оценки пишете?</a:t>
            </a:r>
          </a:p>
          <a:p>
            <a:pPr lvl="1"/>
            <a:r>
              <a:rPr lang="bg-BG" dirty="0" smtClean="0"/>
              <a:t>Винаги положителни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bg-BG" dirty="0"/>
              <a:t>в математическия смисъл)</a:t>
            </a:r>
          </a:p>
          <a:p>
            <a:endParaRPr lang="bg-BG" sz="1000" dirty="0"/>
          </a:p>
          <a:p>
            <a:pPr>
              <a:tabLst>
                <a:tab pos="3025775" algn="l"/>
                <a:tab pos="4168775" algn="l"/>
                <a:tab pos="5257800" algn="l"/>
                <a:tab pos="6292850" algn="l"/>
              </a:tabLst>
            </a:pPr>
            <a:r>
              <a:rPr lang="bg-BG" dirty="0" smtClean="0"/>
              <a:t>Статистика?	</a:t>
            </a:r>
            <a:r>
              <a:rPr lang="bg-BG" sz="2800" dirty="0" smtClean="0"/>
              <a:t>2012  2013  2014  2015  2016</a:t>
            </a:r>
            <a:endParaRPr lang="bg-BG" dirty="0"/>
          </a:p>
          <a:p>
            <a:pPr lvl="1">
              <a:tabLst>
                <a:tab pos="3025775" algn="l"/>
                <a:tab pos="4168775" algn="l"/>
                <a:tab pos="5257800" algn="l"/>
                <a:tab pos="6292850" algn="l"/>
              </a:tabLst>
            </a:pPr>
            <a:r>
              <a:rPr lang="bg-BG" dirty="0" smtClean="0"/>
              <a:t>Точки ...........	</a:t>
            </a:r>
            <a:r>
              <a:rPr lang="bg-BG" sz="2900" dirty="0" smtClean="0"/>
              <a:t>75.7   76.3   76.4   82.7   78.7</a:t>
            </a:r>
          </a:p>
          <a:p>
            <a:pPr lvl="1">
              <a:tabLst>
                <a:tab pos="3025775" algn="l"/>
                <a:tab pos="4168775" algn="l"/>
                <a:tab pos="5257800" algn="l"/>
                <a:tab pos="6292850" algn="l"/>
              </a:tabLst>
            </a:pPr>
            <a:r>
              <a:rPr lang="bg-BG" dirty="0" smtClean="0"/>
              <a:t>Отличници ..	</a:t>
            </a:r>
            <a:r>
              <a:rPr lang="bg-BG" sz="3000" dirty="0" smtClean="0"/>
              <a:t>31%   38%   43%   62%   54%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4343400" y="3581400"/>
            <a:ext cx="4419600" cy="1676400"/>
          </a:xfrm>
          <a:prstGeom prst="rect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4" name="Group 13"/>
          <p:cNvGrpSpPr/>
          <p:nvPr/>
        </p:nvGrpSpPr>
        <p:grpSpPr>
          <a:xfrm>
            <a:off x="5216768" y="3581400"/>
            <a:ext cx="2661976" cy="1676400"/>
            <a:chOff x="5216768" y="3657600"/>
            <a:chExt cx="2661976" cy="1600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216768" y="3657600"/>
              <a:ext cx="0" cy="1600200"/>
            </a:xfrm>
            <a:prstGeom prst="line">
              <a:avLst/>
            </a:pr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096000" y="3657600"/>
              <a:ext cx="0" cy="1600200"/>
            </a:xfrm>
            <a:prstGeom prst="line">
              <a:avLst/>
            </a:pr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985280" y="3657600"/>
              <a:ext cx="0" cy="1600200"/>
            </a:xfrm>
            <a:prstGeom prst="line">
              <a:avLst/>
            </a:pr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878744" y="3657600"/>
              <a:ext cx="0" cy="1600200"/>
            </a:xfrm>
            <a:prstGeom prst="line">
              <a:avLst/>
            </a:pr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4343400" y="4175928"/>
            <a:ext cx="4419600" cy="0"/>
          </a:xfrm>
          <a:prstGeom prst="lin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43400" y="4759568"/>
            <a:ext cx="4419600" cy="0"/>
          </a:xfrm>
          <a:prstGeom prst="line">
            <a:avLst/>
          </a:prstGeom>
          <a:noFill/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Източници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Източници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105400"/>
          </a:xfrm>
        </p:spPr>
        <p:txBody>
          <a:bodyPr>
            <a:normAutofit/>
          </a:bodyPr>
          <a:lstStyle/>
          <a:p>
            <a:pPr marL="1255713" indent="-1255713"/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LUKI</a:t>
            </a:r>
            <a:r>
              <a:rPr lang="en-US" sz="2800" dirty="0" smtClean="0"/>
              <a:t>]	</a:t>
            </a:r>
            <a:r>
              <a:rPr lang="bg-BG" sz="2800" dirty="0" smtClean="0"/>
              <a:t>Евгений </a:t>
            </a:r>
            <a:r>
              <a:rPr lang="bg-BG" sz="2800" dirty="0" err="1" smtClean="0"/>
              <a:t>Лукипудис</a:t>
            </a:r>
            <a:r>
              <a:rPr lang="en-US" sz="2800" b="0" dirty="0" smtClean="0"/>
              <a:t>, 1996, “</a:t>
            </a:r>
            <a:r>
              <a:rPr lang="bg-BG" sz="2800" b="0" i="1" dirty="0" smtClean="0"/>
              <a:t>Компютърна графика и геометрично</a:t>
            </a:r>
            <a:r>
              <a:rPr lang="en-US" sz="2800" b="0" i="1" dirty="0" smtClean="0"/>
              <a:t> </a:t>
            </a:r>
            <a:r>
              <a:rPr lang="bg-BG" sz="2800" b="0" i="1" dirty="0" smtClean="0"/>
              <a:t>моделиране</a:t>
            </a:r>
            <a:r>
              <a:rPr lang="en-US" sz="2800" b="0" i="1" dirty="0" smtClean="0"/>
              <a:t>:</a:t>
            </a:r>
            <a:r>
              <a:rPr lang="bg-BG" sz="2800" b="0" i="1" dirty="0" smtClean="0"/>
              <a:t> Част </a:t>
            </a:r>
            <a:r>
              <a:rPr lang="en-US" sz="2800" b="0" i="1" dirty="0" smtClean="0"/>
              <a:t>I”</a:t>
            </a:r>
            <a:r>
              <a:rPr lang="en-US" sz="2800" b="0" dirty="0" smtClean="0"/>
              <a:t>, </a:t>
            </a:r>
            <a:r>
              <a:rPr lang="bg-BG" sz="2800" b="0" dirty="0" smtClean="0"/>
              <a:t>Изд. </a:t>
            </a:r>
            <a:r>
              <a:rPr lang="bg-BG" sz="2800" b="0" dirty="0" err="1" smtClean="0"/>
              <a:t>Лукипудис</a:t>
            </a:r>
            <a:r>
              <a:rPr lang="en-US" sz="2800" b="0" dirty="0" smtClean="0"/>
              <a:t>,</a:t>
            </a:r>
            <a:r>
              <a:rPr lang="bg-BG" sz="2800" b="0" dirty="0" smtClean="0"/>
              <a:t> </a:t>
            </a:r>
            <a:r>
              <a:rPr lang="en-US" sz="2800" b="0" dirty="0" smtClean="0"/>
              <a:t>ISBN 954-8935-01-5</a:t>
            </a:r>
          </a:p>
          <a:p>
            <a:pPr marL="1255713" lvl="1" indent="-1255713"/>
            <a:endParaRPr lang="bg-BG" sz="1000" b="0" dirty="0" smtClean="0"/>
          </a:p>
          <a:p>
            <a:pPr marL="1255713" indent="-1255713"/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PAQU</a:t>
            </a:r>
            <a:r>
              <a:rPr lang="en-US" sz="2800" dirty="0" smtClean="0"/>
              <a:t>]	Andrew Paquette</a:t>
            </a:r>
            <a:r>
              <a:rPr lang="en-US" sz="2800" b="0" dirty="0" smtClean="0"/>
              <a:t>, 2008, </a:t>
            </a:r>
            <a:r>
              <a:rPr lang="en-US" sz="2800" b="0" i="1" dirty="0" smtClean="0"/>
              <a:t>“Computer Graphics for Artists: An Introduction”</a:t>
            </a:r>
            <a:r>
              <a:rPr lang="en-US" sz="2800" b="0" dirty="0" smtClean="0"/>
              <a:t>, Springer, ISBN: 978-1-84800-140-4</a:t>
            </a:r>
          </a:p>
          <a:p>
            <a:pPr marL="1255713" indent="-1255713"/>
            <a:endParaRPr lang="en-US" sz="1000" b="0" dirty="0" smtClean="0"/>
          </a:p>
          <a:p>
            <a:pPr marL="1255713" lvl="0" indent="-1255713">
              <a:defRPr/>
            </a:pPr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KLAW</a:t>
            </a:r>
            <a:r>
              <a:rPr lang="en-US" sz="2800" dirty="0" smtClean="0"/>
              <a:t>] Frank </a:t>
            </a:r>
            <a:r>
              <a:rPr lang="en-US" sz="2800" dirty="0" err="1" smtClean="0"/>
              <a:t>Klawonn</a:t>
            </a:r>
            <a:r>
              <a:rPr lang="en-US" sz="2800" b="0" dirty="0" smtClean="0"/>
              <a:t>, 1996, </a:t>
            </a:r>
            <a:r>
              <a:rPr lang="en-US" sz="2800" b="0" i="1" dirty="0" smtClean="0"/>
              <a:t>“Introduction to Computer Graphics using Java 2D and 3D”</a:t>
            </a:r>
            <a:r>
              <a:rPr lang="en-US" sz="2800" b="0" dirty="0" smtClean="0"/>
              <a:t>, Springer,</a:t>
            </a:r>
            <a:r>
              <a:rPr lang="bg-BG" sz="2800" b="0" dirty="0" smtClean="0"/>
              <a:t> </a:t>
            </a:r>
            <a:r>
              <a:rPr lang="en-US" sz="2800" b="0" dirty="0" smtClean="0"/>
              <a:t>ISBN 978-1-4471-2732-1</a:t>
            </a:r>
          </a:p>
          <a:p>
            <a:pPr marL="1255713" indent="-1255713"/>
            <a:endParaRPr lang="en-US" sz="2800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304800"/>
            <a:ext cx="8915400" cy="65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55713" lvl="0" indent="-1255713">
              <a:spcBef>
                <a:spcPct val="20000"/>
              </a:spcBef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VINC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]	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John Vince</a:t>
            </a: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2006, </a:t>
            </a: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“Mathematics for Computer Graphics”</a:t>
            </a: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Springer, ISBN 978-1-84628-034-4</a:t>
            </a:r>
            <a:endParaRPr kumimoji="0" lang="bg-BG" sz="2800" b="0" i="0" u="none" strike="noStrike" kern="1200" cap="none" spc="0" normalizeH="0" baseline="0" noProof="0" dirty="0" smtClean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1255713" marR="0" lvl="1" indent="-12557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endParaRPr lang="bg-BG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lvl="0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LASZ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Michael Laszlo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1996,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“Computational geometry and Computer Graphics in C++”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Prentice-Hall, ISBN 0-13-290842-5</a:t>
            </a:r>
            <a:endParaRPr lang="bg-BG" sz="28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lvl="1" indent="-1255713">
              <a:spcBef>
                <a:spcPct val="20000"/>
              </a:spcBef>
              <a:buFont typeface="Calibri" pitchFamily="34" charset="0"/>
              <a:buChar char="–"/>
              <a:defRPr/>
            </a:pPr>
            <a:endParaRPr lang="bg-BG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BAGL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Mike Bailey &amp; Andrew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Glassner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2004,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“Introduction to	Computer Graphics”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SIGGRAPH, ISBN 0-13-290842-5</a:t>
            </a:r>
            <a:endParaRPr lang="bg-BG" sz="28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lvl="1" indent="-1255713">
              <a:spcBef>
                <a:spcPct val="20000"/>
              </a:spcBef>
              <a:buFont typeface="Calibri" pitchFamily="34" charset="0"/>
              <a:buChar char="–"/>
              <a:defRPr/>
            </a:pPr>
            <a:endParaRPr lang="bg-BG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AGO1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Max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Agoston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2005,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“Computer Graphics and Geometric Modeling: Mathematics”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Springer, ISBN 1-85233-817-2</a:t>
            </a:r>
            <a:endParaRPr lang="bg-BG" sz="28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chemeClr val="accent1">
                    <a:lumMod val="75000"/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304800"/>
            <a:ext cx="8915400" cy="65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AGO2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Max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Agoston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2005,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“Computer Graphics and Geometric Modeling: Implementation and Algorithms”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Springer, ISBN 1-85233-818-0</a:t>
            </a:r>
            <a:endParaRPr lang="en-US" sz="2800" dirty="0" smtClean="0"/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/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ZHDA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nl-NL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Hong Zhang, Y. Daniel Liang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2006,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“Computer Graphics Using Java™ 2D and 3D”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Prentice Hall, 978-0-13-035118-0</a:t>
            </a:r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MORT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nl-NL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Michael Mortison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1999,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“Mathematics for Computer Graphics Applications”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Industrial Press, 0-8311-3111-X</a:t>
            </a:r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SALO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nl-NL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David Salomon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2006,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“Curves and Surfaces for Computer Graphics”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Springer, 978-0-387-24196-8</a:t>
            </a:r>
            <a:endParaRPr lang="en-US" sz="2800" dirty="0" smtClean="0">
              <a:solidFill>
                <a:srgbClr val="0070C0"/>
              </a:solidFill>
              <a:effectLst>
                <a:outerShdw blurRad="50800" dir="16200000" rotWithShape="0">
                  <a:schemeClr val="accent1">
                    <a:lumMod val="75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pPr algn="l"/>
            <a:r>
              <a:rPr lang="bg-BG" dirty="0" smtClean="0"/>
              <a:t>Преподавател</a:t>
            </a:r>
            <a:r>
              <a:rPr lang="bg-BG" dirty="0"/>
              <a:t>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Лекции</a:t>
            </a:r>
          </a:p>
          <a:p>
            <a:pPr lvl="1"/>
            <a:r>
              <a:rPr lang="bg-BG" dirty="0" smtClean="0"/>
              <a:t>Доц. д-р. Павел Бойчев</a:t>
            </a:r>
          </a:p>
          <a:p>
            <a:pPr lvl="1"/>
            <a:r>
              <a:rPr lang="bg-BG" dirty="0" smtClean="0"/>
              <a:t>Петък, 13:00-15:00, зала 200</a:t>
            </a:r>
          </a:p>
          <a:p>
            <a:pPr lvl="1"/>
            <a:endParaRPr lang="bg-BG" sz="1000" dirty="0"/>
          </a:p>
          <a:p>
            <a:r>
              <a:rPr lang="bg-BG" dirty="0" smtClean="0"/>
              <a:t>Контакти</a:t>
            </a:r>
          </a:p>
          <a:p>
            <a:pPr lvl="1"/>
            <a:r>
              <a:rPr lang="bg-BG" dirty="0" smtClean="0"/>
              <a:t>Катедра “Информационни Технологии”</a:t>
            </a:r>
          </a:p>
          <a:p>
            <a:pPr lvl="1"/>
            <a:r>
              <a:rPr lang="bg-BG" dirty="0" smtClean="0"/>
              <a:t>ФМИ, </a:t>
            </a:r>
            <a:r>
              <a:rPr lang="bg-BG" dirty="0" err="1" smtClean="0"/>
              <a:t>каб</a:t>
            </a:r>
            <a:r>
              <a:rPr lang="bg-BG" dirty="0" smtClean="0"/>
              <a:t>. 512</a:t>
            </a:r>
          </a:p>
          <a:p>
            <a:pPr lvl="1"/>
            <a:r>
              <a:rPr lang="bg-BG" dirty="0" smtClean="0"/>
              <a:t>поща: </a:t>
            </a:r>
            <a:r>
              <a:rPr lang="en-US" dirty="0" err="1" smtClean="0"/>
              <a:t>boytchev</a:t>
            </a:r>
            <a:r>
              <a:rPr lang="en-US" dirty="0" smtClean="0"/>
              <a:t> [at] </a:t>
            </a:r>
            <a:r>
              <a:rPr lang="en-US" dirty="0" err="1" smtClean="0"/>
              <a:t>fmi.uni-sofia.bg</a:t>
            </a:r>
            <a:endParaRPr 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304800"/>
            <a:ext cx="8915400" cy="65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LENG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Eric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Lengyel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2004,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“Mathematics for 3D Game Programming &amp; Computer Graphics”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Charles River Media, ISBN 1-58450-277-0</a:t>
            </a:r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PARE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Rick Parent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2002,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“Computer Animation Algorithms and Techniques”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Morgan Kaufmann Publishers, Academic Press, ISBN 1-55860-579-7</a:t>
            </a:r>
            <a:endParaRPr lang="en-US" sz="2800" dirty="0" smtClean="0"/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/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KLRO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Reinhard</a:t>
            </a:r>
            <a:r>
              <a:rPr lang="bg-BG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Klette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</a:t>
            </a:r>
            <a:r>
              <a:rPr lang="bg-BG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Azriel</a:t>
            </a:r>
            <a:r>
              <a:rPr lang="bg-BG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Rosenfeld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</a:t>
            </a:r>
            <a:r>
              <a:rPr lang="bg-BG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“Digital Geometry Geometric Methods for Digital Image Analysis”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Morgan Kaufmann Publishers, 1</a:t>
            </a:r>
            <a:r>
              <a:rPr lang="bg-BG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-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55860</a:t>
            </a:r>
            <a:r>
              <a:rPr lang="bg-BG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-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861</a:t>
            </a:r>
            <a:r>
              <a:rPr lang="bg-BG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-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lang="en-US" sz="2800" dirty="0" smtClean="0"/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/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LEVK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Haim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Levkowitz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1997,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“Color theory and modeling for computer graphics, visualization, and multi-media applications”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Springer, 978-0-79-239928-5</a:t>
            </a:r>
            <a:endParaRPr lang="en-US" sz="28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304800"/>
            <a:ext cx="8915400" cy="65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ALZH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Leen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Ammeraal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Kang </a:t>
            </a:r>
            <a:r>
              <a:rPr lang="en-US" sz="2800" b="1" dirty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Zhang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2007,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“Computer Graphics for Java Programmers”, 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Wiley, ISBN 978-0-47-003160-5</a:t>
            </a:r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GRIM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Ralph 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Grimaldi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2004,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“Discrete and Combinational Mathematics: An Applied Introduction”, 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Pearson Education,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ISBN 0-201-72634-3</a:t>
            </a:r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SEAK</a:t>
            </a:r>
            <a:r>
              <a:rPr lang="en-US" sz="2800" b="1" dirty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Mark 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Segal, Kurt </a:t>
            </a:r>
            <a:r>
              <a:rPr lang="en-US" sz="2800" b="1" dirty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Akeley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2001,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“The OpenGL® Graphics System: A Specification”, 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Silicon Graphics</a:t>
            </a:r>
            <a:endParaRPr lang="en-US" sz="2800" dirty="0" smtClean="0"/>
          </a:p>
          <a:p>
            <a:pPr marL="1255713" indent="-1255713">
              <a:spcBef>
                <a:spcPct val="20000"/>
              </a:spcBef>
              <a:defRPr/>
            </a:pPr>
            <a:endParaRPr lang="en-US" sz="100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255713" indent="-1255713">
              <a:spcBef>
                <a:spcPct val="20000"/>
              </a:spcBef>
              <a:defRPr/>
            </a:pP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FALC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]	</a:t>
            </a:r>
            <a:r>
              <a:rPr lang="en-US" sz="2800" b="1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Kennet</a:t>
            </a:r>
            <a:r>
              <a:rPr lang="en-US" sz="2800" b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 Falconer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, 1990, </a:t>
            </a:r>
            <a:r>
              <a:rPr lang="en-US" sz="2800" i="1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“Fractal Geometry – Mathematical Foundations and Applications”, 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John Wiley &amp; Sons, ISBN 0-471-92287-0</a:t>
            </a:r>
            <a:endParaRPr lang="en-US" sz="28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Асистенти</a:t>
            </a:r>
            <a:endParaRPr lang="bg-BG" dirty="0"/>
          </a:p>
          <a:p>
            <a:pPr lvl="1"/>
            <a:r>
              <a:rPr lang="bg-BG" dirty="0" smtClean="0"/>
              <a:t>Група №1: Веселина Ветова</a:t>
            </a:r>
          </a:p>
          <a:p>
            <a:pPr lvl="1"/>
            <a:r>
              <a:rPr lang="bg-BG" dirty="0" smtClean="0"/>
              <a:t>Група №2: Камен Петров</a:t>
            </a:r>
          </a:p>
          <a:p>
            <a:pPr lvl="1"/>
            <a:r>
              <a:rPr lang="bg-BG" dirty="0" smtClean="0"/>
              <a:t>Група </a:t>
            </a:r>
            <a:r>
              <a:rPr lang="bg-BG" dirty="0"/>
              <a:t>№</a:t>
            </a:r>
            <a:r>
              <a:rPr lang="bg-BG" dirty="0" smtClean="0"/>
              <a:t>3: Яна Георгиева</a:t>
            </a:r>
          </a:p>
          <a:p>
            <a:pPr lvl="1"/>
            <a:r>
              <a:rPr lang="bg-BG" dirty="0" smtClean="0"/>
              <a:t>Група №4: Веселина Ветова	</a:t>
            </a:r>
          </a:p>
          <a:p>
            <a:pPr lvl="1"/>
            <a:r>
              <a:rPr lang="bg-BG" dirty="0" smtClean="0"/>
              <a:t>Група №5: Алекс Сърбински</a:t>
            </a:r>
          </a:p>
          <a:p>
            <a:pPr lvl="1"/>
            <a:r>
              <a:rPr lang="bg-BG" dirty="0" smtClean="0"/>
              <a:t>Група №6: Павел Тодоров</a:t>
            </a:r>
            <a:endParaRPr lang="bg-BG" dirty="0"/>
          </a:p>
          <a:p>
            <a:pPr lvl="1"/>
            <a:r>
              <a:rPr lang="bg-BG" dirty="0"/>
              <a:t>Група </a:t>
            </a:r>
            <a:r>
              <a:rPr lang="bg-BG" dirty="0" smtClean="0"/>
              <a:t>№7:</a:t>
            </a:r>
            <a:r>
              <a:rPr lang="bg-BG" dirty="0"/>
              <a:t> </a:t>
            </a:r>
            <a:r>
              <a:rPr lang="bg-BG" dirty="0" smtClean="0"/>
              <a:t>Ивайло Иванов</a:t>
            </a:r>
          </a:p>
          <a:p>
            <a:pPr lvl="1"/>
            <a:r>
              <a:rPr lang="bg-BG" dirty="0" smtClean="0"/>
              <a:t>Група №8: Николай Рибин</a:t>
            </a:r>
          </a:p>
          <a:p>
            <a:pPr lvl="1"/>
            <a:endParaRPr lang="bg-BG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Теория </a:t>
            </a:r>
            <a:r>
              <a:rPr lang="bg-BG" dirty="0"/>
              <a:t>в</a:t>
            </a:r>
            <a:r>
              <a:rPr lang="ru-RU" dirty="0" smtClean="0"/>
              <a:t> КГ</a:t>
            </a:r>
          </a:p>
          <a:p>
            <a:pPr lvl="1"/>
            <a:r>
              <a:rPr lang="ru-RU" dirty="0" smtClean="0"/>
              <a:t>Основни понятия</a:t>
            </a:r>
          </a:p>
          <a:p>
            <a:pPr lvl="1"/>
            <a:r>
              <a:rPr lang="ru-RU" dirty="0" err="1" smtClean="0"/>
              <a:t>Основни</a:t>
            </a:r>
            <a:r>
              <a:rPr lang="ru-RU" dirty="0" smtClean="0"/>
              <a:t> задачи</a:t>
            </a:r>
          </a:p>
          <a:p>
            <a:pPr lvl="1"/>
            <a:r>
              <a:rPr lang="ru-RU" dirty="0" err="1" smtClean="0"/>
              <a:t>Основни</a:t>
            </a:r>
            <a:r>
              <a:rPr lang="ru-RU" dirty="0" smtClean="0"/>
              <a:t> </a:t>
            </a:r>
            <a:r>
              <a:rPr lang="ru-RU" dirty="0" err="1" smtClean="0"/>
              <a:t>алгоритми</a:t>
            </a:r>
            <a:endParaRPr lang="ru-RU" dirty="0" smtClean="0"/>
          </a:p>
          <a:p>
            <a:pPr lvl="1"/>
            <a:endParaRPr lang="ru-RU" sz="800" dirty="0"/>
          </a:p>
          <a:p>
            <a:r>
              <a:rPr lang="ru-RU" dirty="0" smtClean="0"/>
              <a:t>Практика в КГ</a:t>
            </a:r>
          </a:p>
          <a:p>
            <a:pPr lvl="1"/>
            <a:r>
              <a:rPr lang="ru-RU" dirty="0" err="1" smtClean="0"/>
              <a:t>Близване</a:t>
            </a:r>
            <a:r>
              <a:rPr lang="ru-RU" dirty="0" smtClean="0"/>
              <a:t> на </a:t>
            </a:r>
            <a:r>
              <a:rPr lang="en-US" dirty="0" smtClean="0"/>
              <a:t>Three.js</a:t>
            </a:r>
          </a:p>
          <a:p>
            <a:pPr lvl="1"/>
            <a:r>
              <a:rPr lang="bg-BG" dirty="0" smtClean="0"/>
              <a:t>Програмиране на по-прости 3</a:t>
            </a:r>
            <a:r>
              <a:rPr lang="en-US" dirty="0" smtClean="0"/>
              <a:t>D</a:t>
            </a:r>
            <a:r>
              <a:rPr lang="bg-BG" dirty="0" smtClean="0"/>
              <a:t> сцени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Изисквания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От математиката</a:t>
            </a:r>
          </a:p>
          <a:p>
            <a:pPr lvl="1"/>
            <a:r>
              <a:rPr lang="bg-BG" dirty="0" smtClean="0"/>
              <a:t>Любов към Геометрията</a:t>
            </a:r>
          </a:p>
          <a:p>
            <a:pPr lvl="1"/>
            <a:r>
              <a:rPr lang="bg-BG" dirty="0" smtClean="0"/>
              <a:t>… и към Числените методи</a:t>
            </a:r>
          </a:p>
          <a:p>
            <a:pPr lvl="1"/>
            <a:r>
              <a:rPr lang="bg-BG" dirty="0" smtClean="0"/>
              <a:t>Полезни са спомените от преди </a:t>
            </a:r>
            <a:r>
              <a:rPr lang="bg-BG" dirty="0" err="1" smtClean="0"/>
              <a:t>КСК</a:t>
            </a:r>
            <a:endParaRPr lang="bg-BG" dirty="0" smtClean="0"/>
          </a:p>
          <a:p>
            <a:pPr lvl="1"/>
            <a:endParaRPr lang="bg-BG" sz="1000" dirty="0"/>
          </a:p>
          <a:p>
            <a:r>
              <a:rPr lang="bg-BG" dirty="0" smtClean="0"/>
              <a:t>От компютърните науки</a:t>
            </a:r>
          </a:p>
          <a:p>
            <a:pPr lvl="1"/>
            <a:r>
              <a:rPr lang="bg-BG" dirty="0" smtClean="0"/>
              <a:t>Опит с някой език за програмиране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HTML</a:t>
            </a:r>
            <a:r>
              <a:rPr lang="bg-BG" dirty="0" smtClean="0"/>
              <a:t> и </a:t>
            </a:r>
            <a:r>
              <a:rPr lang="en-US" dirty="0" smtClean="0"/>
              <a:t>CSS</a:t>
            </a:r>
            <a:r>
              <a:rPr lang="bg-BG" dirty="0" smtClean="0"/>
              <a:t> не за такива езици)</a:t>
            </a:r>
          </a:p>
          <a:p>
            <a:pPr lvl="1"/>
            <a:r>
              <a:rPr lang="bg-BG" dirty="0" smtClean="0"/>
              <a:t>Ще ползваме </a:t>
            </a:r>
            <a:r>
              <a:rPr lang="en-US" dirty="0" smtClean="0"/>
              <a:t>JavaScript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Теми в курса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n Arrow 48"/>
          <p:cNvSpPr/>
          <p:nvPr/>
        </p:nvSpPr>
        <p:spPr>
          <a:xfrm>
            <a:off x="4267200" y="5334000"/>
            <a:ext cx="609600" cy="2514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dirty="0" smtClean="0"/>
              <a:t>Два цикъла</a:t>
            </a:r>
            <a:r>
              <a:rPr lang="en-US" dirty="0" smtClean="0"/>
              <a:t> </a:t>
            </a:r>
            <a:r>
              <a:rPr lang="bg-BG" dirty="0" smtClean="0"/>
              <a:t>от теми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971800" y="47244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Анимация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4267200" y="42672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1800" y="37338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Обекти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4267200" y="32766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71800" y="27432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Растеризация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267200" y="2286000"/>
            <a:ext cx="609600" cy="609600"/>
          </a:xfrm>
          <a:prstGeom prst="downArrow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971800" y="1752600"/>
            <a:ext cx="32004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Алгоритми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On-screen Show (4:3)</PresentationFormat>
  <Paragraphs>312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Съдържание</vt:lpstr>
      <vt:lpstr>Обща информация за курса</vt:lpstr>
      <vt:lpstr>Преподаватели</vt:lpstr>
      <vt:lpstr>Slide 5</vt:lpstr>
      <vt:lpstr>Цели на курса</vt:lpstr>
      <vt:lpstr>Изисквания</vt:lpstr>
      <vt:lpstr>Теми в курса</vt:lpstr>
      <vt:lpstr>Два цикъла от теми</vt:lpstr>
      <vt:lpstr>Slide 10</vt:lpstr>
      <vt:lpstr>Обем и достъп</vt:lpstr>
      <vt:lpstr>Slide 12</vt:lpstr>
      <vt:lpstr>Присъствен лист</vt:lpstr>
      <vt:lpstr>Slide 14</vt:lpstr>
      <vt:lpstr>Оценяване</vt:lpstr>
      <vt:lpstr>Система за оценяване</vt:lpstr>
      <vt:lpstr>Система за оценяване</vt:lpstr>
      <vt:lpstr>Точки</vt:lpstr>
      <vt:lpstr>Натовареност</vt:lpstr>
      <vt:lpstr>Писмен изпит</vt:lpstr>
      <vt:lpstr>Устен изпит</vt:lpstr>
      <vt:lpstr>За проекта</vt:lpstr>
      <vt:lpstr>Поощрения</vt:lpstr>
      <vt:lpstr>Slide 24</vt:lpstr>
      <vt:lpstr>Наказания</vt:lpstr>
      <vt:lpstr>Поправителна сесия</vt:lpstr>
      <vt:lpstr>Въпроси?</vt:lpstr>
      <vt:lpstr>Често задавани въпроси</vt:lpstr>
      <vt:lpstr>Slide 29</vt:lpstr>
      <vt:lpstr>Slide 30</vt:lpstr>
      <vt:lpstr>Slide 31</vt:lpstr>
      <vt:lpstr>Slide 32</vt:lpstr>
      <vt:lpstr>Slide 33</vt:lpstr>
      <vt:lpstr>Slide 34</vt:lpstr>
      <vt:lpstr>Никога незадавани</vt:lpstr>
      <vt:lpstr>Източници</vt:lpstr>
      <vt:lpstr>Източници</vt:lpstr>
      <vt:lpstr>Slide 38</vt:lpstr>
      <vt:lpstr>Slide 39</vt:lpstr>
      <vt:lpstr>Slide 40</vt:lpstr>
      <vt:lpstr>Slide 41</vt:lpstr>
      <vt:lpstr>Въпроси?</vt:lpstr>
      <vt:lpstr>Край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2012-07-22T14:27:25Z</dcterms:created>
  <dcterms:modified xsi:type="dcterms:W3CDTF">2017-10-01T09:55:30Z</dcterms:modified>
</cp:coreProperties>
</file>